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2" r:id="rId14"/>
    <p:sldId id="273" r:id="rId15"/>
    <p:sldId id="274" r:id="rId16"/>
    <p:sldId id="275"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35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81AF7F53-E435-42B7-A643-B405CA9F5A02}" type="datetimeFigureOut">
              <a:rPr lang="en-US" smtClean="0"/>
              <a:t>3/11/2011</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C28D935-6C08-404B-8FEC-D952DBE0587B}"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CAEFA3C-C073-4C6A-92B4-67F7F1306950}" type="datetimeFigureOut">
              <a:rPr lang="en-US" smtClean="0"/>
              <a:t>3/10/2011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CEE0406-8209-48D7-98CD-C7C02BDA40F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FBEF69-127B-45B0-BA88-8C58F177D01B}"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FBEF69-127B-45B0-BA88-8C58F177D01B}"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FBEF69-127B-45B0-BA88-8C58F177D01B}"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FBEF69-127B-45B0-BA88-8C58F177D01B}"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FBEF69-127B-45B0-BA88-8C58F177D01B}"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FBEF69-127B-45B0-BA88-8C58F177D01B}" type="datetimeFigureOut">
              <a:rPr lang="en-US" smtClean="0"/>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FBEF69-127B-45B0-BA88-8C58F177D01B}" type="datetimeFigureOut">
              <a:rPr lang="en-US" smtClean="0"/>
              <a:t>3/10/2011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FBEF69-127B-45B0-BA88-8C58F177D01B}" type="datetimeFigureOut">
              <a:rPr lang="en-US" smtClean="0"/>
              <a:t>3/10/2011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FBEF69-127B-45B0-BA88-8C58F177D01B}" type="datetimeFigureOut">
              <a:rPr lang="en-US" smtClean="0"/>
              <a:t>3/10/2011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FBEF69-127B-45B0-BA88-8C58F177D01B}" type="datetimeFigureOut">
              <a:rPr lang="en-US" smtClean="0"/>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FBEF69-127B-45B0-BA88-8C58F177D01B}" type="datetimeFigureOut">
              <a:rPr lang="en-US" smtClean="0"/>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C4979F-27E1-48EC-AB2B-9F063678588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BEF69-127B-45B0-BA88-8C58F177D01B}" type="datetimeFigureOut">
              <a:rPr lang="en-US" smtClean="0"/>
              <a:t>3/10/2011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C4979F-27E1-48EC-AB2B-9F063678588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839200" cy="6248400"/>
          </a:xfrm>
        </p:spPr>
        <p:txBody>
          <a:bodyPr>
            <a:normAutofit fontScale="85000" lnSpcReduction="20000"/>
          </a:bodyPr>
          <a:lstStyle/>
          <a:p>
            <a:pPr algn="ctr">
              <a:buNone/>
            </a:pPr>
            <a:r>
              <a:rPr lang="en-US" dirty="0"/>
              <a:t>Each of these shapes always has two pairs of angles that are supplementary (add up to 180</a:t>
            </a:r>
            <a:r>
              <a:rPr lang="en-US" dirty="0">
                <a:latin typeface="Times New Roman"/>
                <a:cs typeface="Times New Roman"/>
              </a:rPr>
              <a:t>°)</a:t>
            </a:r>
            <a:r>
              <a:rPr lang="en-US" dirty="0"/>
              <a:t>.  </a:t>
            </a:r>
            <a:br>
              <a:rPr lang="en-US" dirty="0"/>
            </a:br>
            <a:r>
              <a:rPr lang="en-US" dirty="0"/>
              <a:t>Some of these shapes do not have </a:t>
            </a:r>
            <a:r>
              <a:rPr lang="en-US" b="1" dirty="0"/>
              <a:t>all</a:t>
            </a:r>
            <a:r>
              <a:rPr lang="en-US" dirty="0"/>
              <a:t> right angles.</a:t>
            </a:r>
            <a:br>
              <a:rPr lang="en-US" dirty="0"/>
            </a:br>
            <a:r>
              <a:rPr lang="en-US" dirty="0"/>
              <a:t>Some of these shapes do not have </a:t>
            </a:r>
            <a:r>
              <a:rPr lang="en-US" b="1" dirty="0"/>
              <a:t>any</a:t>
            </a:r>
            <a:r>
              <a:rPr lang="en-US" dirty="0"/>
              <a:t> congruent sides.  What shapes am I thinking of</a:t>
            </a:r>
            <a:r>
              <a:rPr lang="en-US" dirty="0" smtClean="0"/>
              <a:t>?</a:t>
            </a:r>
          </a:p>
          <a:p>
            <a:pPr algn="ctr">
              <a:buNone/>
            </a:pPr>
            <a:endParaRPr lang="en-US" b="1" dirty="0"/>
          </a:p>
          <a:p>
            <a:pPr algn="ctr">
              <a:buNone/>
            </a:pPr>
            <a:r>
              <a:rPr lang="en-US" b="1" dirty="0" smtClean="0"/>
              <a:t>Take away shapes that don’t fit</a:t>
            </a:r>
          </a:p>
          <a:p>
            <a:pPr algn="ctr">
              <a:buNone/>
            </a:pPr>
            <a:r>
              <a:rPr lang="en-US" dirty="0" smtClean="0"/>
              <a:t>Shapes that have all right angles don’t fit:</a:t>
            </a:r>
          </a:p>
          <a:p>
            <a:pPr algn="ctr">
              <a:buNone/>
            </a:pPr>
            <a:r>
              <a:rPr lang="en-US" dirty="0" smtClean="0"/>
              <a:t>Not a square, not a rectangle, </a:t>
            </a:r>
          </a:p>
          <a:p>
            <a:pPr algn="ctr">
              <a:buNone/>
            </a:pPr>
            <a:r>
              <a:rPr lang="en-US" b="1" dirty="0" smtClean="0"/>
              <a:t>Shapes that always have congruent sides don’t fit:</a:t>
            </a:r>
          </a:p>
          <a:p>
            <a:pPr algn="ctr">
              <a:buNone/>
            </a:pPr>
            <a:r>
              <a:rPr lang="en-US" b="1" dirty="0" smtClean="0"/>
              <a:t>Not a: </a:t>
            </a:r>
            <a:r>
              <a:rPr lang="en-US" b="1" dirty="0" smtClean="0"/>
              <a:t>rhombus, parallelogram, kite, </a:t>
            </a:r>
          </a:p>
          <a:p>
            <a:pPr algn="ctr">
              <a:buNone/>
            </a:pPr>
            <a:r>
              <a:rPr lang="en-US" b="1" dirty="0" smtClean="0"/>
              <a:t>Not a </a:t>
            </a:r>
            <a:r>
              <a:rPr lang="en-US" b="1" dirty="0" smtClean="0"/>
              <a:t>general quadrilateral because we found a quadrilateral without a pair of supplementary angles</a:t>
            </a:r>
            <a:endParaRPr lang="en-US" b="1" dirty="0" smtClean="0"/>
          </a:p>
          <a:p>
            <a:pPr algn="ctr">
              <a:buNone/>
            </a:pPr>
            <a:r>
              <a:rPr lang="en-US" b="1" dirty="0" smtClean="0"/>
              <a:t>The  trapezoids we checked did always have supplementary angles.</a:t>
            </a:r>
            <a:r>
              <a:rPr lang="en-US" b="1" dirty="0" smtClean="0"/>
              <a:t> </a:t>
            </a:r>
            <a:endParaRPr lang="en-US" b="1" dirty="0"/>
          </a:p>
        </p:txBody>
      </p:sp>
      <p:sp>
        <p:nvSpPr>
          <p:cNvPr id="4" name="Title 3"/>
          <p:cNvSpPr>
            <a:spLocks noGrp="1"/>
          </p:cNvSpPr>
          <p:nvPr>
            <p:ph type="title"/>
          </p:nvPr>
        </p:nvSpPr>
        <p:spPr/>
        <p:txBody>
          <a:bodyPr/>
          <a:lstStyle/>
          <a:p>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Rotations</a:t>
            </a:r>
            <a:endParaRPr lang="en-US" dirty="0"/>
          </a:p>
        </p:txBody>
      </p:sp>
      <p:pic>
        <p:nvPicPr>
          <p:cNvPr id="9218" name="Picture 2"/>
          <p:cNvPicPr>
            <a:picLocks noGrp="1" noChangeAspect="1" noChangeArrowheads="1"/>
          </p:cNvPicPr>
          <p:nvPr>
            <p:ph idx="1"/>
          </p:nvPr>
        </p:nvPicPr>
        <p:blipFill>
          <a:blip r:embed="rId3" cstate="print"/>
          <a:srcRect/>
          <a:stretch>
            <a:fillRect/>
          </a:stretch>
        </p:blipFill>
        <p:spPr bwMode="auto">
          <a:xfrm>
            <a:off x="2438399" y="1371600"/>
            <a:ext cx="4410247" cy="3657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Rotations</a:t>
            </a:r>
            <a:endParaRPr lang="en-US" dirty="0"/>
          </a:p>
        </p:txBody>
      </p:sp>
      <p:pic>
        <p:nvPicPr>
          <p:cNvPr id="10242" name="Picture 2"/>
          <p:cNvPicPr>
            <a:picLocks noGrp="1" noChangeAspect="1" noChangeArrowheads="1"/>
          </p:cNvPicPr>
          <p:nvPr>
            <p:ph idx="1"/>
          </p:nvPr>
        </p:nvPicPr>
        <p:blipFill>
          <a:blip r:embed="rId3" cstate="print"/>
          <a:srcRect/>
          <a:stretch>
            <a:fillRect/>
          </a:stretch>
        </p:blipFill>
        <p:spPr bwMode="auto">
          <a:xfrm>
            <a:off x="4343400" y="1981200"/>
            <a:ext cx="2286975" cy="406829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Rotations</a:t>
            </a:r>
            <a:endParaRPr lang="en-US" dirty="0"/>
          </a:p>
        </p:txBody>
      </p:sp>
      <p:sp>
        <p:nvSpPr>
          <p:cNvPr id="3" name="Content Placeholder 2"/>
          <p:cNvSpPr>
            <a:spLocks noGrp="1"/>
          </p:cNvSpPr>
          <p:nvPr>
            <p:ph idx="1"/>
          </p:nvPr>
        </p:nvSpPr>
        <p:spPr>
          <a:xfrm>
            <a:off x="457200" y="1219200"/>
            <a:ext cx="8229600" cy="4525963"/>
          </a:xfrm>
        </p:spPr>
        <p:txBody>
          <a:bodyPr/>
          <a:lstStyle/>
          <a:p>
            <a:pPr>
              <a:buNone/>
            </a:pPr>
            <a:r>
              <a:rPr lang="en-US" dirty="0" smtClean="0"/>
              <a:t>Rotate 90</a:t>
            </a:r>
            <a:r>
              <a:rPr lang="en-US" dirty="0" smtClean="0">
                <a:latin typeface="Times New Roman"/>
                <a:cs typeface="Times New Roman"/>
              </a:rPr>
              <a:t>° counter clockwise around P</a:t>
            </a:r>
          </a:p>
          <a:p>
            <a:pPr>
              <a:buNone/>
            </a:pPr>
            <a:endParaRPr lang="en-US" dirty="0"/>
          </a:p>
        </p:txBody>
      </p:sp>
      <p:pic>
        <p:nvPicPr>
          <p:cNvPr id="11267" name="Picture 3"/>
          <p:cNvPicPr>
            <a:picLocks noChangeAspect="1" noChangeArrowheads="1"/>
          </p:cNvPicPr>
          <p:nvPr/>
        </p:nvPicPr>
        <p:blipFill>
          <a:blip r:embed="rId3" cstate="print"/>
          <a:srcRect/>
          <a:stretch>
            <a:fillRect/>
          </a:stretch>
        </p:blipFill>
        <p:spPr bwMode="auto">
          <a:xfrm>
            <a:off x="1600200" y="1752600"/>
            <a:ext cx="5791200" cy="401889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A lesson idea:</a:t>
            </a:r>
            <a:endParaRPr lang="en-US" dirty="0"/>
          </a:p>
        </p:txBody>
      </p:sp>
      <p:sp>
        <p:nvSpPr>
          <p:cNvPr id="3" name="Content Placeholder 2"/>
          <p:cNvSpPr>
            <a:spLocks noGrp="1"/>
          </p:cNvSpPr>
          <p:nvPr>
            <p:ph idx="1"/>
          </p:nvPr>
        </p:nvSpPr>
        <p:spPr>
          <a:xfrm>
            <a:off x="457200" y="914400"/>
            <a:ext cx="5486400" cy="5334000"/>
          </a:xfrm>
        </p:spPr>
        <p:txBody>
          <a:bodyPr>
            <a:noAutofit/>
          </a:bodyPr>
          <a:lstStyle/>
          <a:p>
            <a:pPr>
              <a:buNone/>
            </a:pPr>
            <a:r>
              <a:rPr lang="en-US" sz="2400" dirty="0" smtClean="0"/>
              <a:t>Have </a:t>
            </a:r>
            <a:r>
              <a:rPr lang="en-US" sz="2400" dirty="0"/>
              <a:t>students work in small groups preparing sets of fraction cards. Have students write a fraction on the bottom of each card. Then draw a corresponding geometric representation on the top. </a:t>
            </a:r>
            <a:endParaRPr lang="en-US" sz="2400" dirty="0" smtClean="0"/>
          </a:p>
          <a:p>
            <a:pPr>
              <a:buNone/>
            </a:pPr>
            <a:r>
              <a:rPr lang="en-US" sz="2400" dirty="0" smtClean="0"/>
              <a:t>Display </a:t>
            </a:r>
            <a:r>
              <a:rPr lang="en-US" sz="2400" dirty="0"/>
              <a:t>the top part and have another group match the bottom part. Then display the bottom portion and have a different group match the top part. </a:t>
            </a:r>
            <a:endParaRPr lang="en-US" sz="2400" dirty="0" smtClean="0"/>
          </a:p>
          <a:p>
            <a:pPr>
              <a:buNone/>
            </a:pPr>
            <a:r>
              <a:rPr lang="en-US" sz="2400" dirty="0" smtClean="0"/>
              <a:t>Name </a:t>
            </a:r>
            <a:r>
              <a:rPr lang="en-US" sz="2400" dirty="0"/>
              <a:t>a fraction and have each group that used it show the picture they drew. Students need to know that there are many geometric representations that can be used for the same fraction.</a:t>
            </a:r>
          </a:p>
        </p:txBody>
      </p:sp>
      <p:pic>
        <p:nvPicPr>
          <p:cNvPr id="13315" name="Picture 3"/>
          <p:cNvPicPr>
            <a:picLocks noChangeAspect="1" noChangeArrowheads="1"/>
          </p:cNvPicPr>
          <p:nvPr/>
        </p:nvPicPr>
        <p:blipFill>
          <a:blip r:embed="rId2" cstate="print"/>
          <a:srcRect/>
          <a:stretch>
            <a:fillRect/>
          </a:stretch>
        </p:blipFill>
        <p:spPr bwMode="auto">
          <a:xfrm>
            <a:off x="6019800" y="304800"/>
            <a:ext cx="1752600" cy="3006285"/>
          </a:xfrm>
          <a:prstGeom prst="rect">
            <a:avLst/>
          </a:prstGeom>
          <a:noFill/>
          <a:ln w="9525">
            <a:noFill/>
            <a:miter lim="800000"/>
            <a:headEnd/>
            <a:tailEnd/>
          </a:ln>
        </p:spPr>
      </p:pic>
      <p:pic>
        <p:nvPicPr>
          <p:cNvPr id="13316" name="Picture 4"/>
          <p:cNvPicPr>
            <a:picLocks noChangeAspect="1" noChangeArrowheads="1"/>
          </p:cNvPicPr>
          <p:nvPr/>
        </p:nvPicPr>
        <p:blipFill>
          <a:blip r:embed="rId3" cstate="print"/>
          <a:srcRect/>
          <a:stretch>
            <a:fillRect/>
          </a:stretch>
        </p:blipFill>
        <p:spPr bwMode="auto">
          <a:xfrm>
            <a:off x="7162800" y="2895600"/>
            <a:ext cx="1676400" cy="325892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Where’s the question?</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a:buNone/>
            </a:pPr>
            <a:r>
              <a:rPr lang="en-US" dirty="0" smtClean="0"/>
              <a:t>Big Ideas: Fractions can be represented in several ways </a:t>
            </a:r>
          </a:p>
          <a:p>
            <a:pPr>
              <a:buNone/>
            </a:pPr>
            <a:r>
              <a:rPr lang="en-US" dirty="0" smtClean="0"/>
              <a:t>Fractions show parts of a whole</a:t>
            </a:r>
          </a:p>
          <a:p>
            <a:pPr>
              <a:buNone/>
            </a:pPr>
            <a:r>
              <a:rPr lang="en-US" dirty="0" smtClean="0"/>
              <a:t>Jessica’s idea: How many ways can you show ¼?</a:t>
            </a:r>
          </a:p>
          <a:p>
            <a:pPr>
              <a:buNone/>
            </a:pPr>
            <a:r>
              <a:rPr lang="en-US" dirty="0" smtClean="0"/>
              <a:t>At what level is this an appropriate and important question to answer this?</a:t>
            </a:r>
          </a:p>
          <a:p>
            <a:pPr>
              <a:buNone/>
            </a:pPr>
            <a:r>
              <a:rPr lang="en-US" dirty="0" smtClean="0"/>
              <a:t>Could children understand the question?</a:t>
            </a:r>
          </a:p>
          <a:p>
            <a:pPr>
              <a:buNone/>
            </a:pPr>
            <a:r>
              <a:rPr lang="en-US" dirty="0" smtClean="0"/>
              <a:t>Do they have a way to try to answer the question?</a:t>
            </a:r>
          </a:p>
          <a:p>
            <a:pPr>
              <a:buNone/>
            </a:pPr>
            <a:r>
              <a:rPr lang="en-US" dirty="0" smtClean="0"/>
              <a:t>Are there things they could learn from this question?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533400"/>
            <a:ext cx="8229600" cy="5592763"/>
          </a:xfrm>
        </p:spPr>
        <p:txBody>
          <a:bodyPr/>
          <a:lstStyle/>
          <a:p>
            <a:pPr>
              <a:buNone/>
            </a:pPr>
            <a:r>
              <a:rPr lang="en-US" dirty="0" smtClean="0"/>
              <a:t>what about understanding the numerator* and the </a:t>
            </a:r>
            <a:r>
              <a:rPr lang="en-US" dirty="0" err="1" smtClean="0"/>
              <a:t>denomenator</a:t>
            </a:r>
            <a:r>
              <a:rPr lang="en-US" dirty="0" smtClean="0"/>
              <a:t>* and why it needs to be set up that way</a:t>
            </a:r>
          </a:p>
          <a:p>
            <a:pPr>
              <a:buNone/>
            </a:pPr>
            <a:r>
              <a:rPr lang="en-US" dirty="0" smtClean="0"/>
              <a:t> Give examples and maybe non-examples</a:t>
            </a:r>
          </a:p>
          <a:p>
            <a:pPr>
              <a:buNone/>
            </a:pPr>
            <a:r>
              <a:rPr lang="en-US" dirty="0" smtClean="0"/>
              <a:t>Think out examples well to make this into an inquiry lesson.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Inquiry</a:t>
            </a:r>
            <a:endParaRPr lang="en-US" dirty="0"/>
          </a:p>
        </p:txBody>
      </p:sp>
      <p:sp>
        <p:nvSpPr>
          <p:cNvPr id="3" name="Content Placeholder 2"/>
          <p:cNvSpPr>
            <a:spLocks noGrp="1"/>
          </p:cNvSpPr>
          <p:nvPr>
            <p:ph idx="1"/>
          </p:nvPr>
        </p:nvSpPr>
        <p:spPr/>
        <p:txBody>
          <a:bodyPr/>
          <a:lstStyle/>
          <a:p>
            <a:pPr>
              <a:buNone/>
            </a:pPr>
            <a:r>
              <a:rPr lang="en-US" dirty="0" smtClean="0"/>
              <a:t>Start the lesson with a question</a:t>
            </a:r>
          </a:p>
          <a:p>
            <a:pPr>
              <a:buNone/>
            </a:pPr>
            <a:r>
              <a:rPr lang="en-US" dirty="0" smtClean="0"/>
              <a:t>Build the activities around children trying to find an answer to the question.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Translations</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2667000" y="1371600"/>
            <a:ext cx="3556000" cy="2667000"/>
          </a:xfrm>
          <a:prstGeom prst="rect">
            <a:avLst/>
          </a:prstGeom>
          <a:noFill/>
          <a:ln w="9525">
            <a:noFill/>
            <a:miter lim="800000"/>
            <a:headEnd/>
            <a:tailEnd/>
          </a:ln>
        </p:spPr>
      </p:pic>
      <p:cxnSp>
        <p:nvCxnSpPr>
          <p:cNvPr id="6" name="Straight Arrow Connector 5"/>
          <p:cNvCxnSpPr/>
          <p:nvPr/>
        </p:nvCxnSpPr>
        <p:spPr>
          <a:xfrm flipV="1">
            <a:off x="4572000" y="3352800"/>
            <a:ext cx="13716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should it translate to?</a:t>
            </a:r>
            <a:endParaRPr 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2209800" y="1524000"/>
            <a:ext cx="4800600" cy="376089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should it translate to?</a:t>
            </a:r>
            <a:endParaRPr lang="en-US"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1828800" y="2514600"/>
            <a:ext cx="3581400" cy="3522447"/>
          </a:xfrm>
          <a:prstGeom prst="rect">
            <a:avLst/>
          </a:prstGeom>
          <a:noFill/>
          <a:ln w="9525">
            <a:noFill/>
            <a:miter lim="800000"/>
            <a:headEnd/>
            <a:tailEnd/>
          </a:ln>
        </p:spPr>
      </p:pic>
      <p:cxnSp>
        <p:nvCxnSpPr>
          <p:cNvPr id="6" name="Straight Arrow Connector 5"/>
          <p:cNvCxnSpPr/>
          <p:nvPr/>
        </p:nvCxnSpPr>
        <p:spPr>
          <a:xfrm flipV="1">
            <a:off x="5562600" y="3505200"/>
            <a:ext cx="1600200" cy="1447800"/>
          </a:xfrm>
          <a:prstGeom prst="straightConnector1">
            <a:avLst/>
          </a:prstGeom>
          <a:ln>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a:t>
            </a:r>
            <a:endParaRPr lang="en-US"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990600" y="2133600"/>
            <a:ext cx="4767943" cy="274320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6019800" y="1066800"/>
            <a:ext cx="2286000" cy="449825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reflections</a:t>
            </a:r>
            <a:endParaRPr lang="en-US" dirty="0"/>
          </a:p>
        </p:txBody>
      </p:sp>
      <p:pic>
        <p:nvPicPr>
          <p:cNvPr id="5123" name="Picture 3"/>
          <p:cNvPicPr>
            <a:picLocks noGrp="1" noChangeAspect="1" noChangeArrowheads="1"/>
          </p:cNvPicPr>
          <p:nvPr>
            <p:ph idx="1"/>
          </p:nvPr>
        </p:nvPicPr>
        <p:blipFill>
          <a:blip r:embed="rId3" cstate="print"/>
          <a:srcRect/>
          <a:stretch>
            <a:fillRect/>
          </a:stretch>
        </p:blipFill>
        <p:spPr bwMode="auto">
          <a:xfrm>
            <a:off x="2362200" y="1295400"/>
            <a:ext cx="4850986" cy="4267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should this reflect to?</a:t>
            </a:r>
            <a:endParaRPr lang="en-US" dirty="0"/>
          </a:p>
        </p:txBody>
      </p:sp>
      <p:pic>
        <p:nvPicPr>
          <p:cNvPr id="6146" name="Picture 2"/>
          <p:cNvPicPr>
            <a:picLocks noGrp="1" noChangeAspect="1" noChangeArrowheads="1"/>
          </p:cNvPicPr>
          <p:nvPr>
            <p:ph idx="1"/>
          </p:nvPr>
        </p:nvPicPr>
        <p:blipFill>
          <a:blip r:embed="rId3" cstate="print"/>
          <a:srcRect/>
          <a:stretch>
            <a:fillRect/>
          </a:stretch>
        </p:blipFill>
        <p:spPr bwMode="auto">
          <a:xfrm>
            <a:off x="1905000" y="1447800"/>
            <a:ext cx="5105400" cy="457855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 then translate</a:t>
            </a:r>
            <a:endParaRPr lang="en-US" dirty="0"/>
          </a:p>
        </p:txBody>
      </p:sp>
      <p:pic>
        <p:nvPicPr>
          <p:cNvPr id="7170" name="Picture 2"/>
          <p:cNvPicPr>
            <a:picLocks noGrp="1" noChangeAspect="1" noChangeArrowheads="1"/>
          </p:cNvPicPr>
          <p:nvPr>
            <p:ph idx="1"/>
          </p:nvPr>
        </p:nvPicPr>
        <p:blipFill>
          <a:blip r:embed="rId3" cstate="print"/>
          <a:srcRect/>
          <a:stretch>
            <a:fillRect/>
          </a:stretch>
        </p:blipFill>
        <p:spPr bwMode="auto">
          <a:xfrm>
            <a:off x="2133600" y="1600200"/>
            <a:ext cx="4925438" cy="3733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Rotations</a:t>
            </a:r>
            <a:endParaRPr lang="en-US" dirty="0"/>
          </a:p>
        </p:txBody>
      </p:sp>
      <p:pic>
        <p:nvPicPr>
          <p:cNvPr id="8194" name="Picture 2"/>
          <p:cNvPicPr>
            <a:picLocks noGrp="1" noChangeAspect="1" noChangeArrowheads="1"/>
          </p:cNvPicPr>
          <p:nvPr>
            <p:ph idx="1"/>
          </p:nvPr>
        </p:nvPicPr>
        <p:blipFill>
          <a:blip r:embed="rId3" cstate="print"/>
          <a:srcRect/>
          <a:stretch>
            <a:fillRect/>
          </a:stretch>
        </p:blipFill>
        <p:spPr bwMode="auto">
          <a:xfrm>
            <a:off x="2819400" y="1600200"/>
            <a:ext cx="4876800" cy="367547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1608</TotalTime>
  <Words>289</Words>
  <Application>Microsoft Office PowerPoint</Application>
  <PresentationFormat>On-screen Show (4:3)</PresentationFormat>
  <Paragraphs>41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vt:lpstr>
      <vt:lpstr>Translations</vt:lpstr>
      <vt:lpstr>Where should it translate to?</vt:lpstr>
      <vt:lpstr>Where should it translate to?</vt:lpstr>
      <vt:lpstr>Reflections</vt:lpstr>
      <vt:lpstr>More reflections</vt:lpstr>
      <vt:lpstr>Where should this reflect to?</vt:lpstr>
      <vt:lpstr>Reflect then translate</vt:lpstr>
      <vt:lpstr>Rotations</vt:lpstr>
      <vt:lpstr>Rotations</vt:lpstr>
      <vt:lpstr>Rotations</vt:lpstr>
      <vt:lpstr>Rotations</vt:lpstr>
      <vt:lpstr>A lesson idea:</vt:lpstr>
      <vt:lpstr>Where’s the question?</vt:lpstr>
      <vt:lpstr> </vt:lpstr>
      <vt:lpstr>Inquiry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Quadrilateral riddles</dc:title>
  <dc:creator>Laurel Langford</dc:creator>
  <cp:lastModifiedBy>Laurel Langford</cp:lastModifiedBy>
  <cp:revision>73</cp:revision>
  <dcterms:created xsi:type="dcterms:W3CDTF">2011-03-10T21:25:34Z</dcterms:created>
  <dcterms:modified xsi:type="dcterms:W3CDTF">2011-03-12T00:13:40Z</dcterms:modified>
</cp:coreProperties>
</file>